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73"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C5234"/>
    <a:srgbClr val="646569"/>
    <a:srgbClr val="002D73"/>
    <a:srgbClr val="1F3261"/>
    <a:srgbClr val="007681"/>
    <a:srgbClr val="458993"/>
    <a:srgbClr val="6A86B8"/>
    <a:srgbClr val="F7A800"/>
    <a:srgbClr val="FFD100"/>
    <a:srgbClr val="8A8A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6B1B33-A675-4F61-94A8-69B4259D6888}" v="9" dt="2024-09-03T20:28:01.02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85681" autoAdjust="0"/>
  </p:normalViewPr>
  <p:slideViewPr>
    <p:cSldViewPr snapToGrid="0">
      <p:cViewPr varScale="1">
        <p:scale>
          <a:sx n="126" d="100"/>
          <a:sy n="126" d="100"/>
        </p:scale>
        <p:origin x="792" y="10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84" d="100"/>
        <a:sy n="184" d="100"/>
      </p:scale>
      <p:origin x="0" y="-238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7CF3DF-59C6-4329-B11B-CB32CB0E89EE}" type="datetimeFigureOut">
              <a:rPr lang="en-US" smtClean="0"/>
              <a:t>9/4/2024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C2745C-974B-44A5-9950-B8B52E817D62}" type="slidenum">
              <a:rPr lang="en-US" smtClean="0"/>
              <a:t>‹#›</a:t>
            </a:fld>
            <a:endParaRPr lang="en-US"/>
          </a:p>
        </p:txBody>
      </p:sp>
    </p:spTree>
    <p:extLst>
      <p:ext uri="{BB962C8B-B14F-4D97-AF65-F5344CB8AC3E}">
        <p14:creationId xmlns:p14="http://schemas.microsoft.com/office/powerpoint/2010/main" val="2076242403"/>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Who are we and why should you listen to us?</a:t>
            </a:r>
          </a:p>
          <a:p>
            <a:pPr marL="0" lvl="0" indent="0">
              <a:buNone/>
            </a:pPr>
            <a:endParaRPr/>
          </a:p>
          <a:p>
            <a:pPr marL="0" lvl="0" indent="0">
              <a:buNone/>
            </a:pPr>
            <a:r>
              <a:t>Melissa: I am the fisheries data manager and I work with trip level commercial fishing data. I am also the GIS coordinator for the Division of Marine Resources. I’ve been using SQL, R, and ESRI products for ….</a:t>
            </a:r>
          </a:p>
          <a:p>
            <a:pPr marL="0" lvl="0" indent="0">
              <a:buNone/>
            </a:pPr>
            <a:endParaRPr/>
          </a:p>
          <a:p>
            <a:pPr marL="0" lvl="0" indent="0">
              <a:buNone/>
            </a:pPr>
            <a:r>
              <a:t>Bobby: I am the Environmental Program Specialist in Marine Resources. Provide support for GIS to the division. Using R, Python and ESRI tools.</a:t>
            </a:r>
          </a:p>
        </p:txBody>
      </p:sp>
      <p:sp>
        <p:nvSpPr>
          <p:cNvPr id="4" name="Slide Number Placeholder 3"/>
          <p:cNvSpPr>
            <a:spLocks noGrp="1"/>
          </p:cNvSpPr>
          <p:nvPr>
            <p:ph type="sldNum" sz="quarter" idx="10"/>
          </p:nvPr>
        </p:nvSpPr>
        <p:spPr/>
        <p:txBody>
          <a:bodyPr/>
          <a:lstStyle/>
          <a:p>
            <a:fld id="{AFC2745C-974B-44A5-9950-B8B52E817D62}" type="slidenum">
              <a:rPr lang="en-US"/>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Our proof of concept app MUST run entirely in the browser, allow file uploads, and work with libraries we are already using.</a:t>
            </a:r>
          </a:p>
        </p:txBody>
      </p:sp>
      <p:sp>
        <p:nvSpPr>
          <p:cNvPr id="4" name="Slide Number Placeholder 3"/>
          <p:cNvSpPr>
            <a:spLocks noGrp="1"/>
          </p:cNvSpPr>
          <p:nvPr>
            <p:ph type="sldNum" sz="quarter" idx="10"/>
          </p:nvPr>
        </p:nvSpPr>
        <p:spPr/>
        <p:txBody>
          <a:bodyPr/>
          <a:lstStyle/>
          <a:p>
            <a:fld id="{AFC2745C-974B-44A5-9950-B8B52E817D62}" type="slidenum">
              <a:rPr lang="en-US"/>
              <a:t>13</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 were looking for a low-stakes project to make a proof of concept app. Our office as a running group that participates in Long Island Parks Summer Run Series every year. We thought it would be cool to make an app that would allow us to compare our performances year to year and see how we were improving… or not and compare our results on the same races. In a non competitive way :)</a:t>
            </a:r>
          </a:p>
          <a:p>
            <a:pPr marL="0" lvl="0" indent="0">
              <a:buNone/>
            </a:pPr>
            <a:endParaRPr/>
          </a:p>
          <a:p>
            <a:pPr marL="0" lvl="0" indent="0">
              <a:buNone/>
            </a:pPr>
            <a:r>
              <a:t>We were all using different apps to track our runs. Fortunately, all of these apps support exports using the .tcx standard. Training Center XML from Garmin and it has become the standard. GPS track, heart rate, running cadence, bike sensors, etc.</a:t>
            </a:r>
          </a:p>
        </p:txBody>
      </p:sp>
      <p:sp>
        <p:nvSpPr>
          <p:cNvPr id="4" name="Slide Number Placeholder 3"/>
          <p:cNvSpPr>
            <a:spLocks noGrp="1"/>
          </p:cNvSpPr>
          <p:nvPr>
            <p:ph type="sldNum" sz="quarter" idx="10"/>
          </p:nvPr>
        </p:nvSpPr>
        <p:spPr/>
        <p:txBody>
          <a:bodyPr/>
          <a:lstStyle/>
          <a:p>
            <a:fld id="{AFC2745C-974B-44A5-9950-B8B52E817D62}" type="slidenum">
              <a:rPr lang="en-US"/>
              <a:t>14</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 want our app to accept tcx files, plot the gps track, and graph our heart rate.</a:t>
            </a:r>
          </a:p>
          <a:p>
            <a:pPr marL="0" lvl="0" indent="0">
              <a:buNone/>
            </a:pPr>
            <a:endParaRPr/>
          </a:p>
          <a:p>
            <a:pPr marL="0" lvl="0" indent="0">
              <a:buNone/>
            </a:pPr>
            <a:r>
              <a:t>We’re going to show you some very un-aesthetic examples of the features we really wanted to implement. Again, these apps are meant to be very lightweight and potentially replace the lower level licenses that we mentioned earlier.</a:t>
            </a:r>
          </a:p>
        </p:txBody>
      </p:sp>
      <p:sp>
        <p:nvSpPr>
          <p:cNvPr id="4" name="Slide Number Placeholder 3"/>
          <p:cNvSpPr>
            <a:spLocks noGrp="1"/>
          </p:cNvSpPr>
          <p:nvPr>
            <p:ph type="sldNum" sz="quarter" idx="10"/>
          </p:nvPr>
        </p:nvSpPr>
        <p:spPr/>
        <p:txBody>
          <a:bodyPr/>
          <a:lstStyle/>
          <a:p>
            <a:fld id="{AFC2745C-974B-44A5-9950-B8B52E817D62}" type="slidenum">
              <a:rPr lang="en-US"/>
              <a:t>15</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Benefits to the creators and the end users.</a:t>
            </a:r>
          </a:p>
          <a:p>
            <a:pPr marL="0" lvl="0" indent="0">
              <a:buNone/>
            </a:pPr>
            <a:endParaRPr/>
          </a:p>
          <a:p>
            <a:pPr marL="0" lvl="0" indent="0">
              <a:buNone/>
            </a:pPr>
            <a:r>
              <a:t>Everyone is using the same ‘stuff’. Trouble shooting becomes easier because everyone is using the same source and you can feelconfident that outputs are consistent. Keeps private stuff private.</a:t>
            </a:r>
          </a:p>
        </p:txBody>
      </p:sp>
      <p:sp>
        <p:nvSpPr>
          <p:cNvPr id="4" name="Slide Number Placeholder 3"/>
          <p:cNvSpPr>
            <a:spLocks noGrp="1"/>
          </p:cNvSpPr>
          <p:nvPr>
            <p:ph type="sldNum" sz="quarter" idx="10"/>
          </p:nvPr>
        </p:nvSpPr>
        <p:spPr/>
        <p:txBody>
          <a:bodyPr/>
          <a:lstStyle/>
          <a:p>
            <a:fld id="{AFC2745C-974B-44A5-9950-B8B52E817D62}" type="slidenum">
              <a:rPr lang="en-US"/>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Melissa:</a:t>
            </a:r>
          </a:p>
          <a:p>
            <a:pPr marL="0" lvl="0" indent="0">
              <a:buNone/>
            </a:pPr>
            <a:endParaRPr/>
          </a:p>
          <a:p>
            <a:pPr marL="0" lvl="0" indent="0">
              <a:buNone/>
            </a:pPr>
            <a:r>
              <a:t>As data analysists we help programs get answers from their data. We get all sorts of questions and use all types of data, but geospatial data has been a real sticking point lately. Certain geospatial tasks are just standard now, people don’t even know it is GIS. Things like Google Maps have set peoples expectations pretty high. People want to zoom, pan, compare different data sets, click on maps for more information, etc. There is an expectation of interactivity. Traditionally that type of functionality has required more enterprise level tools and/or software, or a server to host the app. More resources than an average individual or small office may have available.</a:t>
            </a:r>
          </a:p>
        </p:txBody>
      </p:sp>
      <p:sp>
        <p:nvSpPr>
          <p:cNvPr id="4" name="Slide Number Placeholder 3"/>
          <p:cNvSpPr>
            <a:spLocks noGrp="1"/>
          </p:cNvSpPr>
          <p:nvPr>
            <p:ph type="sldNum" sz="quarter" idx="10"/>
          </p:nvPr>
        </p:nvSpPr>
        <p:spPr/>
        <p:txBody>
          <a:bodyPr/>
          <a:lstStyle/>
          <a:p>
            <a:fld id="{AFC2745C-974B-44A5-9950-B8B52E817D62}" type="slidenum">
              <a:rPr lang="en-US"/>
              <a:t>5</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Melissa: In the past we’ve used locally running Shiny Apps to address these problems, but that requires the user to have R running on their computer and maintain that installation as well as the repository the has the Shiny App.</a:t>
            </a:r>
          </a:p>
        </p:txBody>
      </p:sp>
      <p:sp>
        <p:nvSpPr>
          <p:cNvPr id="4" name="Slide Number Placeholder 3"/>
          <p:cNvSpPr>
            <a:spLocks noGrp="1"/>
          </p:cNvSpPr>
          <p:nvPr>
            <p:ph type="sldNum" sz="quarter" idx="10"/>
          </p:nvPr>
        </p:nvSpPr>
        <p:spPr/>
        <p:txBody>
          <a:bodyPr/>
          <a:lstStyle/>
          <a:p>
            <a:fld id="{AFC2745C-974B-44A5-9950-B8B52E817D62}" type="slidenum">
              <a:rPr lang="en-US"/>
              <a:t>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Melissa: Shiny is a web application framework that allows you to create interactive web applications directly from R or Python. It is a great tool for creating interactive data visualizations and dashboards.</a:t>
            </a:r>
          </a:p>
          <a:p>
            <a:pPr marL="0" lvl="0" indent="0">
              <a:buNone/>
            </a:pPr>
            <a:endParaRPr/>
          </a:p>
          <a:p>
            <a:pPr marL="0" lvl="0" indent="0">
              <a:buNone/>
            </a:pPr>
            <a:r>
              <a:t>Is anyone currently using Shiny? For R or Python?</a:t>
            </a:r>
          </a:p>
        </p:txBody>
      </p:sp>
      <p:sp>
        <p:nvSpPr>
          <p:cNvPr id="4" name="Slide Number Placeholder 3"/>
          <p:cNvSpPr>
            <a:spLocks noGrp="1"/>
          </p:cNvSpPr>
          <p:nvPr>
            <p:ph type="sldNum" sz="quarter" idx="10"/>
          </p:nvPr>
        </p:nvSpPr>
        <p:spPr/>
        <p:txBody>
          <a:bodyPr/>
          <a:lstStyle/>
          <a:p>
            <a:fld id="{AFC2745C-974B-44A5-9950-B8B52E817D62}" type="slidenum">
              <a:rPr lang="en-US"/>
              <a:t>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Melissa: In the last few years we’ve started hearing about WebR and Pyodide. These technologies allow people to use R and Python in the browser - no installation required.</a:t>
            </a:r>
          </a:p>
        </p:txBody>
      </p:sp>
      <p:sp>
        <p:nvSpPr>
          <p:cNvPr id="4" name="Slide Number Placeholder 3"/>
          <p:cNvSpPr>
            <a:spLocks noGrp="1"/>
          </p:cNvSpPr>
          <p:nvPr>
            <p:ph type="sldNum" sz="quarter" idx="10"/>
          </p:nvPr>
        </p:nvSpPr>
        <p:spPr/>
        <p:txBody>
          <a:bodyPr/>
          <a:lstStyle/>
          <a:p>
            <a:fld id="{AFC2745C-974B-44A5-9950-B8B52E817D62}" type="slidenum">
              <a:rPr lang="en-US"/>
              <a:t>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 aren’t going to get into the weeds too much, but for the purposes of this presentation it allows us to run R and Python in the browser. It is fast and secure.</a:t>
            </a:r>
          </a:p>
          <a:p>
            <a:pPr marL="0" lvl="0" indent="0">
              <a:buNone/>
            </a:pPr>
            <a:endParaRPr/>
          </a:p>
          <a:p>
            <a:pPr marL="0" lvl="0" indent="0">
              <a:buNone/>
            </a:pPr>
            <a:r>
              <a:t>If you are old enough to remember Adobe Flash games it is a similar idea, but secure.</a:t>
            </a:r>
          </a:p>
        </p:txBody>
      </p:sp>
      <p:sp>
        <p:nvSpPr>
          <p:cNvPr id="4" name="Slide Number Placeholder 3"/>
          <p:cNvSpPr>
            <a:spLocks noGrp="1"/>
          </p:cNvSpPr>
          <p:nvPr>
            <p:ph type="sldNum" sz="quarter" idx="10"/>
          </p:nvPr>
        </p:nvSpPr>
        <p:spPr/>
        <p:txBody>
          <a:bodyPr/>
          <a:lstStyle/>
          <a:p>
            <a:fld id="{AFC2745C-974B-44A5-9950-B8B52E817D62}" type="slidenum">
              <a:rPr lang="en-US"/>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Bobby: We decided to create a challenge for ourselves to see if webR and Pyodide could address some of our issues. Our goal was to create a basic, light-weight interactive map that anyone can use without installing anything.</a:t>
            </a:r>
          </a:p>
        </p:txBody>
      </p:sp>
      <p:sp>
        <p:nvSpPr>
          <p:cNvPr id="4" name="Slide Number Placeholder 3"/>
          <p:cNvSpPr>
            <a:spLocks noGrp="1"/>
          </p:cNvSpPr>
          <p:nvPr>
            <p:ph type="sldNum" sz="quarter" idx="10"/>
          </p:nvPr>
        </p:nvSpPr>
        <p:spPr/>
        <p:txBody>
          <a:bodyPr/>
          <a:lstStyle/>
          <a:p>
            <a:fld id="{AFC2745C-974B-44A5-9950-B8B52E817D62}" type="slidenum">
              <a:rPr lang="en-US"/>
              <a:t>10</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Bobby Our preference is always free and open-source software. This is important for cost issues, but also makes everything more repeatable. But nothing is perfect so you do need to be aware of organizational restrictions on installation, platform compatibility, and the technical expertise of the people who will be using your app.</a:t>
            </a:r>
            <a:r>
              <a:rPr lang="en-US" dirty="0"/>
              <a:t> Lots of technical documentation available even though there aren’t a lot of production </a:t>
            </a:r>
            <a:r>
              <a:rPr lang="en-US"/>
              <a:t>examples available. </a:t>
            </a:r>
            <a:endParaRPr/>
          </a:p>
        </p:txBody>
      </p:sp>
      <p:sp>
        <p:nvSpPr>
          <p:cNvPr id="4" name="Slide Number Placeholder 3"/>
          <p:cNvSpPr>
            <a:spLocks noGrp="1"/>
          </p:cNvSpPr>
          <p:nvPr>
            <p:ph type="sldNum" sz="quarter" idx="10"/>
          </p:nvPr>
        </p:nvSpPr>
        <p:spPr/>
        <p:txBody>
          <a:bodyPr/>
          <a:lstStyle/>
          <a:p>
            <a:fld id="{AFC2745C-974B-44A5-9950-B8B52E817D62}" type="slidenum">
              <a:rPr lang="en-US"/>
              <a:t>11</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Earlier we talked about Shiny. ShinyLive is the web assembly version of shiny. It isn’t a programing language by itself, but it was converted to work with both pyodide (Python) and webR (R). Since we’ve already been using Shiny, it made sense to continue with a framework that we were familiar with.</a:t>
            </a:r>
          </a:p>
        </p:txBody>
      </p:sp>
      <p:sp>
        <p:nvSpPr>
          <p:cNvPr id="4" name="Slide Number Placeholder 3"/>
          <p:cNvSpPr>
            <a:spLocks noGrp="1"/>
          </p:cNvSpPr>
          <p:nvPr>
            <p:ph type="sldNum" sz="quarter" idx="10"/>
          </p:nvPr>
        </p:nvSpPr>
        <p:spPr/>
        <p:txBody>
          <a:bodyPr/>
          <a:lstStyle/>
          <a:p>
            <a:fld id="{AFC2745C-974B-44A5-9950-B8B52E817D62}" type="slidenum">
              <a:rPr lang="en-US"/>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Rectangle 8"/>
          <p:cNvSpPr/>
          <p:nvPr userDrawn="1"/>
        </p:nvSpPr>
        <p:spPr>
          <a:xfrm>
            <a:off x="0" y="-1"/>
            <a:ext cx="9144000" cy="13773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5" name="Rectangle 4"/>
          <p:cNvSpPr/>
          <p:nvPr userDrawn="1"/>
        </p:nvSpPr>
        <p:spPr>
          <a:xfrm>
            <a:off x="0" y="-2"/>
            <a:ext cx="9144000" cy="3714752"/>
          </a:xfrm>
          <a:prstGeom prst="rect">
            <a:avLst/>
          </a:prstGeom>
          <a:solidFill>
            <a:srgbClr val="002D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userDrawn="1"/>
        </p:nvSpPr>
        <p:spPr>
          <a:xfrm rot="10800000" flipV="1">
            <a:off x="0" y="3790950"/>
            <a:ext cx="9144000" cy="13525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338328" tIns="201168" rIns="0" bIns="274320" rtlCol="0" anchor="t" anchorCtr="0"/>
          <a:lstStyle/>
          <a:p>
            <a:pPr marL="215504" marR="0" indent="0" algn="l" defTabSz="685800" rtl="0" eaLnBrk="1" fontAlgn="auto" latinLnBrk="0" hangingPunct="1">
              <a:lnSpc>
                <a:spcPct val="100000"/>
              </a:lnSpc>
              <a:spcBef>
                <a:spcPts val="0"/>
              </a:spcBef>
              <a:spcAft>
                <a:spcPts val="0"/>
              </a:spcAft>
              <a:buClrTx/>
              <a:buSzTx/>
              <a:buFontTx/>
              <a:buNone/>
              <a:tabLst>
                <a:tab pos="8788004" algn="r"/>
              </a:tabLst>
              <a:defRPr/>
            </a:pPr>
            <a:endParaRPr lang="en-US" sz="1400" b="1" dirty="0">
              <a:solidFill>
                <a:srgbClr val="002D73"/>
              </a:solidFill>
              <a:latin typeface="Arial" panose="020B0604020202020204" pitchFamily="34" charset="0"/>
              <a:cs typeface="Arial" panose="020B0604020202020204" pitchFamily="34" charset="0"/>
            </a:endParaRPr>
          </a:p>
        </p:txBody>
      </p:sp>
      <p:sp>
        <p:nvSpPr>
          <p:cNvPr id="14" name="Rectangle 13"/>
          <p:cNvSpPr/>
          <p:nvPr userDrawn="1"/>
        </p:nvSpPr>
        <p:spPr>
          <a:xfrm>
            <a:off x="0" y="3714750"/>
            <a:ext cx="9144000" cy="76200"/>
          </a:xfrm>
          <a:prstGeom prst="rect">
            <a:avLst/>
          </a:prstGeom>
          <a:solidFill>
            <a:srgbClr val="2C5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57200" y="1377386"/>
            <a:ext cx="8401050" cy="1106257"/>
          </a:xfrm>
        </p:spPr>
        <p:txBody>
          <a:bodyPr anchor="b">
            <a:normAutofit/>
          </a:bodyPr>
          <a:lstStyle>
            <a:lvl1pPr algn="l">
              <a:defRPr sz="4000">
                <a:solidFill>
                  <a:schemeClr val="bg1">
                    <a:lumMod val="9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2628337"/>
            <a:ext cx="8401050" cy="911087"/>
          </a:xfrm>
        </p:spPr>
        <p:txBody>
          <a:bodyPr>
            <a:normAutofit/>
          </a:bodyPr>
          <a:lstStyle>
            <a:lvl1pPr marL="0" indent="0" algn="l">
              <a:buNone/>
              <a:defRPr sz="2800" b="1">
                <a:solidFill>
                  <a:schemeClr val="bg1">
                    <a:lumMod val="95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pic>
        <p:nvPicPr>
          <p:cNvPr id="7" name="Picture 6">
            <a:extLst>
              <a:ext uri="{FF2B5EF4-FFF2-40B4-BE49-F238E27FC236}">
                <a16:creationId xmlns:a16="http://schemas.microsoft.com/office/drawing/2014/main" id="{964EDD7B-E5F3-44C3-8DC5-885DA842370F}"/>
              </a:ext>
            </a:extLst>
          </p:cNvPr>
          <p:cNvPicPr>
            <a:picLocks noChangeAspect="1"/>
          </p:cNvPicPr>
          <p:nvPr userDrawn="1"/>
        </p:nvPicPr>
        <p:blipFill>
          <a:blip r:embed="rId2"/>
          <a:stretch>
            <a:fillRect/>
          </a:stretch>
        </p:blipFill>
        <p:spPr>
          <a:xfrm>
            <a:off x="535662" y="364331"/>
            <a:ext cx="3118103" cy="914400"/>
          </a:xfrm>
          <a:prstGeom prst="rect">
            <a:avLst/>
          </a:prstGeom>
        </p:spPr>
      </p:pic>
    </p:spTree>
    <p:extLst>
      <p:ext uri="{BB962C8B-B14F-4D97-AF65-F5344CB8AC3E}">
        <p14:creationId xmlns:p14="http://schemas.microsoft.com/office/powerpoint/2010/main" val="22104773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17410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0" name="Rectangle 19"/>
          <p:cNvSpPr/>
          <p:nvPr userDrawn="1"/>
        </p:nvSpPr>
        <p:spPr>
          <a:xfrm>
            <a:off x="0" y="-2"/>
            <a:ext cx="9144000" cy="51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sp>
        <p:nvSpPr>
          <p:cNvPr id="2" name="Title 1"/>
          <p:cNvSpPr>
            <a:spLocks noGrp="1"/>
          </p:cNvSpPr>
          <p:nvPr>
            <p:ph type="title"/>
          </p:nvPr>
        </p:nvSpPr>
        <p:spPr>
          <a:xfrm>
            <a:off x="1" y="1621847"/>
            <a:ext cx="5334000" cy="2702503"/>
          </a:xfrm>
          <a:solidFill>
            <a:srgbClr val="002D73"/>
          </a:solidFill>
        </p:spPr>
        <p:txBody>
          <a:bodyPr lIns="512064" tIns="228600" rIns="365760" anchor="t" anchorCtr="0">
            <a:normAutofit/>
          </a:bodyPr>
          <a:lstStyle>
            <a:lvl1pPr>
              <a:lnSpc>
                <a:spcPct val="100000"/>
              </a:lnSpc>
              <a:defRPr sz="400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25780" y="3291840"/>
            <a:ext cx="4511040" cy="891540"/>
          </a:xfrm>
        </p:spPr>
        <p:txBody>
          <a:bodyPr>
            <a:normAutofit/>
          </a:bodyPr>
          <a:lstStyle>
            <a:lvl1pPr marL="0" indent="0">
              <a:buNone/>
              <a:defRPr sz="2800" b="1">
                <a:solidFill>
                  <a:schemeClr val="bg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10" name="Rectangle 9"/>
          <p:cNvSpPr/>
          <p:nvPr userDrawn="1"/>
        </p:nvSpPr>
        <p:spPr>
          <a:xfrm rot="10800000" flipV="1">
            <a:off x="0" y="115493"/>
            <a:ext cx="9144000" cy="22026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27432" tIns="45720" rIns="274320" rtlCol="0" anchor="ctr"/>
          <a:lstStyle/>
          <a:p>
            <a:pPr marL="215504" marR="0" indent="0" algn="l" defTabSz="685800" rtl="0" eaLnBrk="1" fontAlgn="auto" latinLnBrk="0" hangingPunct="1">
              <a:lnSpc>
                <a:spcPct val="100000"/>
              </a:lnSpc>
              <a:spcBef>
                <a:spcPts val="0"/>
              </a:spcBef>
              <a:spcAft>
                <a:spcPts val="0"/>
              </a:spcAft>
              <a:buClrTx/>
              <a:buSzTx/>
              <a:buFontTx/>
              <a:buNone/>
              <a:tabLst>
                <a:tab pos="8750300" algn="r"/>
              </a:tabLst>
              <a:defRPr/>
            </a:pPr>
            <a:r>
              <a:rPr lang="en-US" sz="1200" b="1" dirty="0">
                <a:solidFill>
                  <a:srgbClr val="002D73"/>
                </a:solidFill>
                <a:latin typeface="Arial" panose="020B0604020202020204" pitchFamily="34" charset="0"/>
                <a:cs typeface="Arial" panose="020B0604020202020204" pitchFamily="34" charset="0"/>
              </a:rPr>
              <a:t>	</a:t>
            </a:r>
            <a:fld id="{6C929F40-DA27-4434-83D4-CC1331048D9E}" type="slidenum">
              <a:rPr lang="en-US" sz="1200" b="1" smtClean="0">
                <a:solidFill>
                  <a:srgbClr val="002D73"/>
                </a:solidFill>
                <a:latin typeface="Arial" panose="020B0604020202020204" pitchFamily="34" charset="0"/>
                <a:cs typeface="Arial" panose="020B0604020202020204" pitchFamily="34" charset="0"/>
              </a:rPr>
              <a:pPr marL="215504" marR="0" indent="0" algn="l" defTabSz="685800" rtl="0" eaLnBrk="1" fontAlgn="auto" latinLnBrk="0" hangingPunct="1">
                <a:lnSpc>
                  <a:spcPct val="100000"/>
                </a:lnSpc>
                <a:spcBef>
                  <a:spcPts val="0"/>
                </a:spcBef>
                <a:spcAft>
                  <a:spcPts val="0"/>
                </a:spcAft>
                <a:buClrTx/>
                <a:buSzTx/>
                <a:buFontTx/>
                <a:buNone/>
                <a:tabLst>
                  <a:tab pos="8750300" algn="r"/>
                </a:tabLst>
                <a:defRPr/>
              </a:pPr>
              <a:t>‹#›</a:t>
            </a:fld>
            <a:endParaRPr lang="en-US" sz="1200" b="1" dirty="0">
              <a:solidFill>
                <a:srgbClr val="002D73"/>
              </a:solidFill>
              <a:latin typeface="Arial" panose="020B0604020202020204" pitchFamily="34" charset="0"/>
              <a:cs typeface="Arial" panose="020B0604020202020204" pitchFamily="34" charset="0"/>
            </a:endParaRPr>
          </a:p>
        </p:txBody>
      </p:sp>
      <p:sp>
        <p:nvSpPr>
          <p:cNvPr id="16" name="Rectangle 15"/>
          <p:cNvSpPr/>
          <p:nvPr userDrawn="1"/>
        </p:nvSpPr>
        <p:spPr>
          <a:xfrm>
            <a:off x="0" y="1540453"/>
            <a:ext cx="5334000" cy="81394"/>
          </a:xfrm>
          <a:prstGeom prst="rect">
            <a:avLst/>
          </a:prstGeom>
          <a:solidFill>
            <a:srgbClr val="2C5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8042C3-8871-4247-BA71-CC01BC76BA24}"/>
              </a:ext>
            </a:extLst>
          </p:cNvPr>
          <p:cNvPicPr>
            <a:picLocks noChangeAspect="1"/>
          </p:cNvPicPr>
          <p:nvPr userDrawn="1"/>
        </p:nvPicPr>
        <p:blipFill>
          <a:blip r:embed="rId2"/>
          <a:stretch>
            <a:fillRect/>
          </a:stretch>
        </p:blipFill>
        <p:spPr>
          <a:xfrm>
            <a:off x="7241467" y="4510086"/>
            <a:ext cx="1512010" cy="443405"/>
          </a:xfrm>
          <a:prstGeom prst="rect">
            <a:avLst/>
          </a:prstGeom>
        </p:spPr>
      </p:pic>
    </p:spTree>
    <p:extLst>
      <p:ext uri="{BB962C8B-B14F-4D97-AF65-F5344CB8AC3E}">
        <p14:creationId xmlns:p14="http://schemas.microsoft.com/office/powerpoint/2010/main" val="257331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2"/>
            <a:ext cx="8610600" cy="91966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47650" y="1428461"/>
            <a:ext cx="4167188" cy="3422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719901" y="1428461"/>
            <a:ext cx="4138349" cy="34229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0120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3"/>
            <a:ext cx="8610600" cy="91966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7650" y="1428461"/>
            <a:ext cx="4035715" cy="617934"/>
          </a:xfrm>
        </p:spPr>
        <p:txBody>
          <a:bodyPr anchor="ctr" anchorCtr="0">
            <a:no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47650" y="2144027"/>
            <a:ext cx="4035715" cy="2634850"/>
          </a:xfrm>
        </p:spPr>
        <p:txBody>
          <a:bodyPr>
            <a:normAutofit/>
          </a:bodyPr>
          <a:lstStyle>
            <a:lvl1pPr>
              <a:spcAft>
                <a:spcPts val="300"/>
              </a:spcAft>
              <a:defRPr sz="1800"/>
            </a:lvl1pPr>
            <a:lvl2pPr>
              <a:spcAft>
                <a:spcPts val="300"/>
              </a:spcAft>
              <a:defRPr sz="1800"/>
            </a:lvl2pPr>
            <a:lvl3pPr>
              <a:spcAft>
                <a:spcPts val="300"/>
              </a:spcAft>
              <a:defRPr sz="1800"/>
            </a:lvl3pPr>
            <a:lvl4pPr>
              <a:spcAft>
                <a:spcPts val="300"/>
              </a:spcAft>
              <a:defRPr sz="1800"/>
            </a:lvl4pPr>
            <a:lvl5pPr>
              <a:spcAft>
                <a:spcPts val="300"/>
              </a:spcAf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15906" y="1428461"/>
            <a:ext cx="4042345" cy="617934"/>
          </a:xfrm>
        </p:spPr>
        <p:txBody>
          <a:bodyPr anchor="ctr" anchorCtr="0">
            <a:noAutofit/>
          </a:bodyPr>
          <a:lstStyle>
            <a:lvl1pPr marL="0" indent="0">
              <a:buNone/>
              <a:defRPr sz="24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815906" y="2144027"/>
            <a:ext cx="4042344" cy="2634850"/>
          </a:xfrm>
        </p:spPr>
        <p:txBody>
          <a:bodyPr>
            <a:normAutofit/>
          </a:bodyPr>
          <a:lstStyle>
            <a:lvl1pPr>
              <a:spcAft>
                <a:spcPts val="300"/>
              </a:spcAft>
              <a:defRPr sz="1800"/>
            </a:lvl1pPr>
            <a:lvl2pPr>
              <a:spcAft>
                <a:spcPts val="300"/>
              </a:spcAft>
              <a:defRPr sz="1800"/>
            </a:lvl2pPr>
            <a:lvl3pPr>
              <a:spcAft>
                <a:spcPts val="300"/>
              </a:spcAft>
              <a:defRPr sz="1800"/>
            </a:lvl3pPr>
            <a:lvl4pPr>
              <a:spcAft>
                <a:spcPts val="300"/>
              </a:spcAft>
              <a:defRPr sz="1800"/>
            </a:lvl4pPr>
            <a:lvl5pPr>
              <a:spcAft>
                <a:spcPts val="300"/>
              </a:spcAft>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187980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1"/>
            <a:ext cx="8610600" cy="919960"/>
          </a:xfrm>
        </p:spPr>
        <p:txBody>
          <a:bodyPr/>
          <a:lstStyle/>
          <a:p>
            <a:r>
              <a:rPr lang="en-US"/>
              <a:t>Click to edit Master title style</a:t>
            </a:r>
            <a:endParaRPr lang="en-US" dirty="0"/>
          </a:p>
        </p:txBody>
      </p:sp>
    </p:spTree>
    <p:extLst>
      <p:ext uri="{BB962C8B-B14F-4D97-AF65-F5344CB8AC3E}">
        <p14:creationId xmlns:p14="http://schemas.microsoft.com/office/powerpoint/2010/main" val="2081380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20984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9/4/2024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5" name="Rectangle 24"/>
          <p:cNvSpPr/>
          <p:nvPr userDrawn="1"/>
        </p:nvSpPr>
        <p:spPr>
          <a:xfrm>
            <a:off x="0" y="-2"/>
            <a:ext cx="9144000" cy="5143502"/>
          </a:xfrm>
          <a:prstGeom prst="rect">
            <a:avLst/>
          </a:prstGeom>
          <a:solidFill>
            <a:srgbClr val="002D7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10" name="Rectangle 9"/>
          <p:cNvSpPr/>
          <p:nvPr userDrawn="1"/>
        </p:nvSpPr>
        <p:spPr>
          <a:xfrm rot="10800000" flipV="1">
            <a:off x="0" y="61045"/>
            <a:ext cx="9144000" cy="3009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 tIns="82296" rIns="274320" bIns="54864" rtlCol="0" anchor="ctr"/>
          <a:lstStyle/>
          <a:p>
            <a:pPr marL="215504" marR="0" indent="0" algn="l" defTabSz="685800" rtl="0" eaLnBrk="1" fontAlgn="auto" latinLnBrk="0" hangingPunct="1">
              <a:lnSpc>
                <a:spcPct val="100000"/>
              </a:lnSpc>
              <a:spcBef>
                <a:spcPts val="0"/>
              </a:spcBef>
              <a:spcAft>
                <a:spcPts val="0"/>
              </a:spcAft>
              <a:buClrTx/>
              <a:buSzTx/>
              <a:buFontTx/>
              <a:buNone/>
              <a:tabLst>
                <a:tab pos="8750300" algn="r"/>
              </a:tabLst>
              <a:defRPr/>
            </a:pPr>
            <a:r>
              <a:rPr lang="en-US" sz="1200" b="1" dirty="0">
                <a:solidFill>
                  <a:srgbClr val="002D73"/>
                </a:solidFill>
                <a:latin typeface="Arial" panose="020B0604020202020204" pitchFamily="34" charset="0"/>
                <a:cs typeface="Arial" panose="020B0604020202020204" pitchFamily="34" charset="0"/>
              </a:rPr>
              <a:t>	</a:t>
            </a:r>
            <a:fld id="{6C929F40-DA27-4434-83D4-CC1331048D9E}" type="slidenum">
              <a:rPr lang="en-US" sz="1200" b="1" smtClean="0">
                <a:solidFill>
                  <a:srgbClr val="002D73"/>
                </a:solidFill>
                <a:latin typeface="Arial" panose="020B0604020202020204" pitchFamily="34" charset="0"/>
                <a:cs typeface="Arial" panose="020B0604020202020204" pitchFamily="34" charset="0"/>
              </a:rPr>
              <a:pPr marL="215504" marR="0" indent="0" algn="l" defTabSz="685800" rtl="0" eaLnBrk="1" fontAlgn="auto" latinLnBrk="0" hangingPunct="1">
                <a:lnSpc>
                  <a:spcPct val="100000"/>
                </a:lnSpc>
                <a:spcBef>
                  <a:spcPts val="0"/>
                </a:spcBef>
                <a:spcAft>
                  <a:spcPts val="0"/>
                </a:spcAft>
                <a:buClrTx/>
                <a:buSzTx/>
                <a:buFontTx/>
                <a:buNone/>
                <a:tabLst>
                  <a:tab pos="8750300" algn="r"/>
                </a:tabLst>
                <a:defRPr/>
              </a:pPr>
              <a:t>‹#›</a:t>
            </a:fld>
            <a:endParaRPr lang="en-US" sz="1200" b="1" dirty="0">
              <a:solidFill>
                <a:srgbClr val="002D73"/>
              </a:solidFill>
              <a:latin typeface="Arial" panose="020B0604020202020204" pitchFamily="34" charset="0"/>
              <a:cs typeface="Arial" panose="020B0604020202020204" pitchFamily="34" charset="0"/>
            </a:endParaRPr>
          </a:p>
        </p:txBody>
      </p:sp>
      <p:sp>
        <p:nvSpPr>
          <p:cNvPr id="2" name="Title Placeholder 1"/>
          <p:cNvSpPr>
            <a:spLocks noGrp="1"/>
          </p:cNvSpPr>
          <p:nvPr>
            <p:ph type="title"/>
          </p:nvPr>
        </p:nvSpPr>
        <p:spPr>
          <a:xfrm>
            <a:off x="247650" y="508792"/>
            <a:ext cx="8610600" cy="919669"/>
          </a:xfrm>
          <a:prstGeom prst="rect">
            <a:avLst/>
          </a:prstGeom>
        </p:spPr>
        <p:txBody>
          <a:bodyPr vert="horz" lIns="0" tIns="0" rIns="0" bIns="0" rtlCol="0" anchor="ctr" anchorCtr="0">
            <a:normAutofit/>
          </a:bodyPr>
          <a:lstStyle/>
          <a:p>
            <a:r>
              <a:rPr lang="en-US"/>
              <a:t>Click to edit Master title style</a:t>
            </a:r>
            <a:endParaRPr lang="en-US" dirty="0"/>
          </a:p>
        </p:txBody>
      </p:sp>
      <p:sp>
        <p:nvSpPr>
          <p:cNvPr id="3" name="Text Placeholder 2"/>
          <p:cNvSpPr>
            <a:spLocks noGrp="1"/>
          </p:cNvSpPr>
          <p:nvPr>
            <p:ph type="body" idx="1"/>
          </p:nvPr>
        </p:nvSpPr>
        <p:spPr>
          <a:xfrm>
            <a:off x="247650" y="1428460"/>
            <a:ext cx="8610600" cy="3435639"/>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userDrawn="1"/>
        </p:nvSpPr>
        <p:spPr>
          <a:xfrm>
            <a:off x="0" y="-1"/>
            <a:ext cx="9144000" cy="61045"/>
          </a:xfrm>
          <a:prstGeom prst="rect">
            <a:avLst/>
          </a:prstGeom>
          <a:solidFill>
            <a:srgbClr val="2C52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p>
        </p:txBody>
      </p:sp>
      <p:pic>
        <p:nvPicPr>
          <p:cNvPr id="8" name="Picture 7">
            <a:extLst>
              <a:ext uri="{FF2B5EF4-FFF2-40B4-BE49-F238E27FC236}">
                <a16:creationId xmlns:a16="http://schemas.microsoft.com/office/drawing/2014/main" id="{2A8498FA-46C9-4AA3-9F2E-37E4335370F4}"/>
              </a:ext>
            </a:extLst>
          </p:cNvPr>
          <p:cNvPicPr>
            <a:picLocks noChangeAspect="1"/>
          </p:cNvPicPr>
          <p:nvPr userDrawn="1"/>
        </p:nvPicPr>
        <p:blipFill>
          <a:blip r:embed="rId10"/>
          <a:stretch>
            <a:fillRect/>
          </a:stretch>
        </p:blipFill>
        <p:spPr>
          <a:xfrm>
            <a:off x="7241466" y="4510085"/>
            <a:ext cx="1559052" cy="457200"/>
          </a:xfrm>
          <a:prstGeom prst="rect">
            <a:avLst/>
          </a:prstGeom>
        </p:spPr>
      </p:pic>
    </p:spTree>
    <p:extLst>
      <p:ext uri="{BB962C8B-B14F-4D97-AF65-F5344CB8AC3E}">
        <p14:creationId xmlns:p14="http://schemas.microsoft.com/office/powerpoint/2010/main" val="9064057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685800" rtl="0" eaLnBrk="1" latinLnBrk="0" hangingPunct="1">
        <a:lnSpc>
          <a:spcPct val="90000"/>
        </a:lnSpc>
        <a:spcBef>
          <a:spcPct val="0"/>
        </a:spcBef>
        <a:buNone/>
        <a:defRPr sz="3200" b="1"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685800" rtl="0" eaLnBrk="1" latinLnBrk="0" hangingPunct="1">
        <a:lnSpc>
          <a:spcPct val="100000"/>
        </a:lnSpc>
        <a:spcBef>
          <a:spcPts val="0"/>
        </a:spcBef>
        <a:spcAft>
          <a:spcPts val="600"/>
        </a:spcAft>
        <a:buFontTx/>
        <a:buNone/>
        <a:defRPr sz="2400" kern="1200">
          <a:solidFill>
            <a:schemeClr val="bg1"/>
          </a:solidFill>
          <a:latin typeface="Arial" panose="020B0604020202020204" pitchFamily="34" charset="0"/>
          <a:ea typeface="+mn-ea"/>
          <a:cs typeface="Arial" panose="020B0604020202020204" pitchFamily="34" charset="0"/>
        </a:defRPr>
      </a:lvl1pPr>
      <a:lvl2pPr marL="171450" indent="-171450" algn="l" defTabSz="685800" rtl="0" eaLnBrk="1" latinLnBrk="0" hangingPunct="1">
        <a:lnSpc>
          <a:spcPct val="100000"/>
        </a:lnSpc>
        <a:spcBef>
          <a:spcPts val="0"/>
        </a:spcBef>
        <a:spcAft>
          <a:spcPts val="600"/>
        </a:spcAft>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2pPr>
      <a:lvl3pPr marL="342900" indent="-171450" algn="l" defTabSz="685800" rtl="0" eaLnBrk="1" latinLnBrk="0" hangingPunct="1">
        <a:lnSpc>
          <a:spcPct val="100000"/>
        </a:lnSpc>
        <a:spcBef>
          <a:spcPts val="0"/>
        </a:spcBef>
        <a:spcAft>
          <a:spcPts val="600"/>
        </a:spcAft>
        <a:buFont typeface="Wingdings" panose="05000000000000000000" pitchFamily="2" charset="2"/>
        <a:buChar char="§"/>
        <a:defRPr sz="2400" kern="1200">
          <a:solidFill>
            <a:schemeClr val="bg1"/>
          </a:solidFill>
          <a:latin typeface="Arial" panose="020B0604020202020204" pitchFamily="34" charset="0"/>
          <a:ea typeface="+mn-ea"/>
          <a:cs typeface="Arial" panose="020B0604020202020204" pitchFamily="34" charset="0"/>
        </a:defRPr>
      </a:lvl3pPr>
      <a:lvl4pPr marL="473869" indent="-128588" algn="l" defTabSz="685800" rtl="0" eaLnBrk="1" latinLnBrk="0" hangingPunct="1">
        <a:lnSpc>
          <a:spcPct val="100000"/>
        </a:lnSpc>
        <a:spcBef>
          <a:spcPts val="0"/>
        </a:spcBef>
        <a:spcAft>
          <a:spcPts val="600"/>
        </a:spcAft>
        <a:buSzPct val="75000"/>
        <a:buFont typeface="Arial" panose="020B0604020202020204" pitchFamily="34" charset="0"/>
        <a:buChar char="•"/>
        <a:defRPr sz="2400" kern="1200">
          <a:solidFill>
            <a:schemeClr val="bg1"/>
          </a:solidFill>
          <a:latin typeface="Arial" panose="020B0604020202020204" pitchFamily="34" charset="0"/>
          <a:ea typeface="+mn-ea"/>
          <a:cs typeface="Arial" panose="020B0604020202020204" pitchFamily="34" charset="0"/>
        </a:defRPr>
      </a:lvl4pPr>
      <a:lvl5pPr marL="600075" indent="-128588" algn="l" defTabSz="685800" rtl="0" eaLnBrk="1" latinLnBrk="0" hangingPunct="1">
        <a:lnSpc>
          <a:spcPct val="100000"/>
        </a:lnSpc>
        <a:spcBef>
          <a:spcPts val="0"/>
        </a:spcBef>
        <a:spcAft>
          <a:spcPts val="600"/>
        </a:spcAft>
        <a:buSzPct val="75000"/>
        <a:buFont typeface="Wingdings" panose="05000000000000000000" pitchFamily="2" charset="2"/>
        <a:buChar char="§"/>
        <a:defRPr sz="2400" kern="1200">
          <a:solidFill>
            <a:schemeClr val="bg1"/>
          </a:solidFill>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3" Type="http://schemas.openxmlformats.org/officeDocument/2006/relationships/hyperlink" Target="https://sayersr.github.io/2024_scgis_tcx_webr/"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hyperlink" Target="https://sayersr.github.io/2024_scgis_tcx_pyodide/"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377386"/>
            <a:ext cx="8401050" cy="1106257"/>
          </a:xfrm>
        </p:spPr>
        <p:txBody>
          <a:bodyPr/>
          <a:lstStyle/>
          <a:p>
            <a:pPr marL="0" lvl="0" indent="0">
              <a:buNone/>
            </a:pPr>
            <a:r>
              <a:t>Shiny Happy People Sharing Geospatial Data</a:t>
            </a:r>
          </a:p>
        </p:txBody>
      </p:sp>
      <p:sp>
        <p:nvSpPr>
          <p:cNvPr id="3" name="Subtitle 2"/>
          <p:cNvSpPr>
            <a:spLocks noGrp="1"/>
          </p:cNvSpPr>
          <p:nvPr>
            <p:ph type="subTitle" idx="1"/>
          </p:nvPr>
        </p:nvSpPr>
        <p:spPr>
          <a:xfrm>
            <a:off x="457200" y="2628337"/>
            <a:ext cx="8401050" cy="911087"/>
          </a:xfrm>
        </p:spPr>
        <p:txBody>
          <a:bodyPr>
            <a:normAutofit fontScale="85000" lnSpcReduction="20000"/>
          </a:bodyPr>
          <a:lstStyle/>
          <a:p>
            <a:pPr lvl="0"/>
            <a:br>
              <a:rPr dirty="0"/>
            </a:br>
            <a:r>
              <a:rPr lang="en-US" dirty="0"/>
              <a:t>Bobby Sayers and Melissa Albino Hegeman</a:t>
            </a:r>
            <a:br>
              <a:rPr dirty="0"/>
            </a:br>
            <a:endParaRPr dirty="0"/>
          </a:p>
        </p:txBody>
      </p:sp>
      <p:sp>
        <p:nvSpPr>
          <p:cNvPr id="4" name=" 3"/>
          <p:cNvSpPr/>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Challenge</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dirty="0"/>
              <a:t>Make an interactive map 🗺</a:t>
            </a:r>
          </a:p>
          <a:p>
            <a:pPr marL="342900" lvl="0" indent="-342900">
              <a:buFont typeface="Arial" panose="020B0604020202020204" pitchFamily="34" charset="0"/>
              <a:buChar char="•"/>
            </a:pPr>
            <a:r>
              <a:rPr dirty="0"/>
              <a:t>Compare two data sources 💻</a:t>
            </a:r>
          </a:p>
          <a:p>
            <a:pPr marL="342900" lvl="0" indent="-342900">
              <a:buFont typeface="Arial" panose="020B0604020202020204" pitchFamily="34" charset="0"/>
              <a:buChar char="•"/>
            </a:pPr>
            <a:r>
              <a:rPr dirty="0"/>
              <a:t>Keep it private 🔏</a:t>
            </a:r>
          </a:p>
          <a:p>
            <a:pPr marL="342900" lvl="0" indent="-342900">
              <a:buFont typeface="Arial" panose="020B0604020202020204" pitchFamily="34" charset="0"/>
              <a:buChar char="•"/>
            </a:pPr>
            <a:r>
              <a:rPr dirty="0"/>
              <a:t>Keep it consistent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Free and Open-Source Options</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lang="en-US" dirty="0"/>
              <a:t>Prioritized free and open-source software</a:t>
            </a:r>
          </a:p>
          <a:p>
            <a:pPr marL="685800" lvl="2" indent="-342900"/>
            <a:r>
              <a:rPr lang="en-US" dirty="0"/>
              <a:t>Reduces up front costs</a:t>
            </a:r>
          </a:p>
          <a:p>
            <a:pPr marL="342900" lvl="0" indent="-342900">
              <a:buFont typeface="Arial" panose="020B0604020202020204" pitchFamily="34" charset="0"/>
              <a:buChar char="•"/>
            </a:pPr>
            <a:r>
              <a:rPr lang="en-US" dirty="0"/>
              <a:t>Acknowledge difficulties of using free and open-source software</a:t>
            </a:r>
          </a:p>
          <a:p>
            <a:pPr marL="685800" lvl="2" indent="-342900"/>
            <a:r>
              <a:rPr lang="en-US" dirty="0"/>
              <a:t>Lack of local IT support</a:t>
            </a:r>
          </a:p>
          <a:p>
            <a:pPr marL="685800" lvl="2" indent="-342900"/>
            <a:r>
              <a:rPr lang="en-US" dirty="0"/>
              <a:t>Lack of technical expertise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Shinylive</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lang="en-US" dirty="0"/>
              <a:t>Creates </a:t>
            </a:r>
            <a:r>
              <a:rPr dirty="0"/>
              <a:t>interactive applications</a:t>
            </a:r>
          </a:p>
          <a:p>
            <a:pPr marL="342900" lvl="0" indent="-342900">
              <a:buFont typeface="Arial" panose="020B0604020202020204" pitchFamily="34" charset="0"/>
              <a:buChar char="•"/>
            </a:pPr>
            <a:r>
              <a:rPr dirty="0"/>
              <a:t>Leverages </a:t>
            </a:r>
            <a:r>
              <a:rPr dirty="0" err="1"/>
              <a:t>WebAssembly</a:t>
            </a:r>
            <a:r>
              <a:rPr dirty="0"/>
              <a:t> technology</a:t>
            </a:r>
          </a:p>
          <a:p>
            <a:pPr marL="342900" lvl="0" indent="-342900">
              <a:buFont typeface="Arial" panose="020B0604020202020204" pitchFamily="34" charset="0"/>
              <a:buChar char="•"/>
            </a:pPr>
            <a:r>
              <a:rPr dirty="0"/>
              <a:t>Allows creation of lightweight, serverless apps</a:t>
            </a:r>
          </a:p>
          <a:p>
            <a:pPr marL="342900" lvl="0" indent="-342900">
              <a:buFont typeface="Arial" panose="020B0604020202020204" pitchFamily="34" charset="0"/>
              <a:buChar char="•"/>
            </a:pPr>
            <a:r>
              <a:rPr dirty="0"/>
              <a:t>Supports both R and Python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Requirements</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dirty="0"/>
              <a:t>Runs entirely in the browser</a:t>
            </a:r>
          </a:p>
          <a:p>
            <a:pPr marL="342900" lvl="0" indent="-342900">
              <a:buFont typeface="Arial" panose="020B0604020202020204" pitchFamily="34" charset="0"/>
              <a:buChar char="•"/>
            </a:pPr>
            <a:r>
              <a:rPr dirty="0"/>
              <a:t>Supports file uploads</a:t>
            </a:r>
          </a:p>
          <a:p>
            <a:pPr marL="342900" lvl="0" indent="-342900">
              <a:buFont typeface="Arial" panose="020B0604020202020204" pitchFamily="34" charset="0"/>
              <a:buChar char="•"/>
            </a:pPr>
            <a:r>
              <a:rPr dirty="0"/>
              <a:t>Integrates with popular libraries (e.g., leaflet)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2"/>
            <a:ext cx="8610600" cy="919669"/>
          </a:xfrm>
        </p:spPr>
        <p:txBody>
          <a:bodyPr/>
          <a:lstStyle/>
          <a:p>
            <a:pPr marL="0" lvl="0" indent="0">
              <a:buNone/>
            </a:pPr>
            <a:r>
              <a:t>The App</a:t>
            </a:r>
          </a:p>
        </p:txBody>
      </p:sp>
      <p:pic>
        <p:nvPicPr>
          <p:cNvPr id="3" name="Picture 1" descr="assets/run_dmr.jpg"/>
          <p:cNvPicPr>
            <a:picLocks noGrp="1" noChangeAspect="1"/>
          </p:cNvPicPr>
          <p:nvPr/>
        </p:nvPicPr>
        <p:blipFill>
          <a:blip r:embed="rId3"/>
          <a:stretch>
            <a:fillRect/>
          </a:stretch>
        </p:blipFill>
        <p:spPr bwMode="auto">
          <a:xfrm>
            <a:off x="520700" y="1422400"/>
            <a:ext cx="3594100" cy="3416300"/>
          </a:xfrm>
          <a:prstGeom prst="rect">
            <a:avLst/>
          </a:prstGeom>
          <a:noFill/>
          <a:ln w="9525">
            <a:noFill/>
            <a:headEnd/>
            <a:tailEnd/>
          </a:ln>
        </p:spPr>
      </p:pic>
      <p:pic>
        <p:nvPicPr>
          <p:cNvPr id="4" name="Picture 1" descr="assets/jones_beach.jpg"/>
          <p:cNvPicPr>
            <a:picLocks noGrp="1" noChangeAspect="1"/>
          </p:cNvPicPr>
          <p:nvPr/>
        </p:nvPicPr>
        <p:blipFill>
          <a:blip r:embed="rId4"/>
          <a:stretch>
            <a:fillRect/>
          </a:stretch>
        </p:blipFill>
        <p:spPr bwMode="auto">
          <a:xfrm flipV="1">
            <a:off x="4488621" y="591418"/>
            <a:ext cx="3663157" cy="2542162"/>
          </a:xfrm>
          <a:prstGeom prst="rect">
            <a:avLst/>
          </a:prstGeom>
          <a:noFill/>
          <a:ln w="9525">
            <a:noFill/>
            <a:headEnd/>
            <a:tailEnd/>
          </a:ln>
        </p:spPr>
      </p:pic>
      <p:pic>
        <p:nvPicPr>
          <p:cNvPr id="6" name="Picture 5" descr="Chart&#10;&#10;Description automatically generated with medium confidence">
            <a:extLst>
              <a:ext uri="{FF2B5EF4-FFF2-40B4-BE49-F238E27FC236}">
                <a16:creationId xmlns:a16="http://schemas.microsoft.com/office/drawing/2014/main" id="{CB53C3A6-85FD-3073-FB37-00FC1F2A9B94}"/>
              </a:ext>
            </a:extLst>
          </p:cNvPr>
          <p:cNvPicPr>
            <a:picLocks noChangeAspect="1"/>
          </p:cNvPicPr>
          <p:nvPr/>
        </p:nvPicPr>
        <p:blipFill>
          <a:blip r:embed="rId5"/>
          <a:stretch>
            <a:fillRect/>
          </a:stretch>
        </p:blipFill>
        <p:spPr>
          <a:xfrm>
            <a:off x="5029202" y="3216206"/>
            <a:ext cx="2659055" cy="11125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Demo</a:t>
            </a:r>
          </a:p>
        </p:txBody>
      </p:sp>
      <p:sp>
        <p:nvSpPr>
          <p:cNvPr id="3" name="Content Placeholder 2"/>
          <p:cNvSpPr>
            <a:spLocks noGrp="1"/>
          </p:cNvSpPr>
          <p:nvPr>
            <p:ph idx="1"/>
          </p:nvPr>
        </p:nvSpPr>
        <p:spPr/>
        <p:txBody>
          <a:bodyPr/>
          <a:lstStyle/>
          <a:p>
            <a:pPr marL="0" lvl="0" indent="0">
              <a:buNone/>
            </a:pPr>
            <a:endParaRPr lang="en-US" dirty="0">
              <a:hlinkClick r:id="rId3"/>
            </a:endParaRPr>
          </a:p>
          <a:p>
            <a:pPr marL="0" lvl="0" indent="0">
              <a:buNone/>
            </a:pPr>
            <a:endParaRPr lang="en-US" dirty="0">
              <a:hlinkClick r:id="rId3"/>
            </a:endParaRPr>
          </a:p>
          <a:p>
            <a:pPr marL="0" lvl="0" indent="0">
              <a:buNone/>
            </a:pPr>
            <a:r>
              <a:rPr dirty="0" err="1">
                <a:hlinkClick r:id="rId3"/>
              </a:rPr>
              <a:t>WebR</a:t>
            </a:r>
            <a:r>
              <a:rPr dirty="0">
                <a:hlinkClick r:id="rId3"/>
              </a:rPr>
              <a:t> example</a:t>
            </a:r>
            <a:r>
              <a:rPr dirty="0"/>
              <a:t> </a:t>
            </a:r>
            <a:endParaRPr lang="en-US" dirty="0"/>
          </a:p>
          <a:p>
            <a:pPr marL="0" lvl="0" indent="0">
              <a:buNone/>
            </a:pPr>
            <a:r>
              <a:rPr dirty="0" err="1">
                <a:hlinkClick r:id="rId4"/>
              </a:rPr>
              <a:t>Pyodide</a:t>
            </a:r>
            <a:r>
              <a:rPr dirty="0">
                <a:hlinkClick r:id="rId4"/>
              </a:rPr>
              <a:t> example</a:t>
            </a:r>
            <a:endParaRPr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2"/>
            <a:ext cx="8610600" cy="919669"/>
          </a:xfrm>
        </p:spPr>
        <p:txBody>
          <a:bodyPr/>
          <a:lstStyle/>
          <a:p>
            <a:pPr marL="0" lvl="0" indent="0">
              <a:buNone/>
            </a:pPr>
            <a:r>
              <a:rPr lang="en-US" dirty="0"/>
              <a:t>Results</a:t>
            </a:r>
            <a:endParaRPr dirty="0"/>
          </a:p>
        </p:txBody>
      </p:sp>
      <p:sp>
        <p:nvSpPr>
          <p:cNvPr id="3" name="Content Placeholder 2"/>
          <p:cNvSpPr>
            <a:spLocks noGrp="1"/>
          </p:cNvSpPr>
          <p:nvPr>
            <p:ph sz="half" idx="1"/>
          </p:nvPr>
        </p:nvSpPr>
        <p:spPr/>
        <p:txBody>
          <a:bodyPr>
            <a:normAutofit lnSpcReduction="10000"/>
          </a:bodyPr>
          <a:lstStyle/>
          <a:p>
            <a:pPr marL="0" lvl="0" indent="0">
              <a:buNone/>
            </a:pPr>
            <a:r>
              <a:rPr dirty="0"/>
              <a:t>Pros</a:t>
            </a:r>
          </a:p>
          <a:p>
            <a:pPr marL="342900" lvl="0" indent="-342900">
              <a:buFont typeface="Arial" panose="020B0604020202020204" pitchFamily="34" charset="0"/>
              <a:buChar char="•"/>
            </a:pPr>
            <a:r>
              <a:rPr dirty="0"/>
              <a:t>Provide a consistent analytics environment</a:t>
            </a:r>
          </a:p>
          <a:p>
            <a:pPr marL="342900" lvl="0" indent="-342900">
              <a:buFont typeface="Arial" panose="020B0604020202020204" pitchFamily="34" charset="0"/>
              <a:buChar char="•"/>
            </a:pPr>
            <a:r>
              <a:rPr dirty="0"/>
              <a:t>Access advanced geospatial tools through a web browser</a:t>
            </a:r>
          </a:p>
          <a:p>
            <a:pPr marL="342900" lvl="0" indent="-342900">
              <a:buFont typeface="Arial" panose="020B0604020202020204" pitchFamily="34" charset="0"/>
              <a:buChar char="•"/>
            </a:pPr>
            <a:r>
              <a:rPr dirty="0"/>
              <a:t>Upload and analyze personal data securely</a:t>
            </a:r>
          </a:p>
          <a:p>
            <a:pPr marL="342900" lvl="0" indent="-342900">
              <a:buFont typeface="Arial" panose="020B0604020202020204" pitchFamily="34" charset="0"/>
              <a:buChar char="•"/>
            </a:pPr>
            <a:r>
              <a:rPr dirty="0"/>
              <a:t>Collaborate easily by sharing a single URL/file</a:t>
            </a:r>
          </a:p>
        </p:txBody>
      </p:sp>
      <p:sp>
        <p:nvSpPr>
          <p:cNvPr id="4" name="Content Placeholder 3"/>
          <p:cNvSpPr>
            <a:spLocks noGrp="1"/>
          </p:cNvSpPr>
          <p:nvPr>
            <p:ph sz="half" idx="2"/>
          </p:nvPr>
        </p:nvSpPr>
        <p:spPr/>
        <p:txBody>
          <a:bodyPr>
            <a:normAutofit lnSpcReduction="10000"/>
          </a:bodyPr>
          <a:lstStyle/>
          <a:p>
            <a:pPr marL="0" lvl="0" indent="0">
              <a:buNone/>
            </a:pPr>
            <a:r>
              <a:rPr dirty="0"/>
              <a:t>Cons</a:t>
            </a:r>
          </a:p>
          <a:p>
            <a:pPr marL="342900" lvl="0" indent="-342900">
              <a:buFont typeface="Arial" panose="020B0604020202020204" pitchFamily="34" charset="0"/>
              <a:buChar char="•"/>
            </a:pPr>
            <a:r>
              <a:rPr dirty="0"/>
              <a:t>Can’t access network resources (such as a SQL server)</a:t>
            </a:r>
          </a:p>
          <a:p>
            <a:pPr marL="342900" lvl="0" indent="-342900">
              <a:buFont typeface="Arial" panose="020B0604020202020204" pitchFamily="34" charset="0"/>
              <a:buChar char="•"/>
            </a:pPr>
            <a:r>
              <a:rPr dirty="0"/>
              <a:t>Dependent on internet connection to access Web Assembly components</a:t>
            </a:r>
          </a:p>
          <a:p>
            <a:pPr marL="342900" lvl="0" indent="-342900">
              <a:buFont typeface="Arial" panose="020B0604020202020204" pitchFamily="34" charset="0"/>
              <a:buChar char="•"/>
            </a:pPr>
            <a:r>
              <a:rPr dirty="0"/>
              <a:t>Dependent on the speed of your local machine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Next Steps</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dirty="0"/>
              <a:t>Use public web feature services</a:t>
            </a:r>
          </a:p>
          <a:p>
            <a:pPr marL="342900" lvl="0" indent="-342900">
              <a:buFont typeface="Arial" panose="020B0604020202020204" pitchFamily="34" charset="0"/>
              <a:buChar char="•"/>
            </a:pPr>
            <a:r>
              <a:rPr dirty="0"/>
              <a:t>Export results as pdf or table</a:t>
            </a:r>
          </a:p>
          <a:p>
            <a:pPr marL="342900" lvl="0" indent="-342900">
              <a:buFont typeface="Arial" panose="020B0604020202020204" pitchFamily="34" charset="0"/>
              <a:buChar char="•"/>
            </a:pPr>
            <a:r>
              <a:rPr lang="en-US"/>
              <a:t>Add a</a:t>
            </a:r>
            <a:r>
              <a:t>dditional </a:t>
            </a:r>
            <a:r>
              <a:rPr dirty="0"/>
              <a:t>files types (.csv, .</a:t>
            </a:r>
            <a:r>
              <a:rPr dirty="0" err="1"/>
              <a:t>shp</a:t>
            </a:r>
            <a:r>
              <a:rPr dirty="0"/>
              <a:t>, etc.)</a:t>
            </a:r>
          </a:p>
          <a:p>
            <a:pPr marL="342900" lvl="0" indent="-342900">
              <a:buFont typeface="Arial" panose="020B0604020202020204" pitchFamily="34" charset="0"/>
              <a:buChar char="•"/>
            </a:pPr>
            <a:r>
              <a:rPr dirty="0"/>
              <a:t>Calculate distance or create a buffer</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Questions?</a:t>
            </a:r>
          </a:p>
        </p:txBody>
      </p:sp>
      <p:sp>
        <p:nvSpPr>
          <p:cNvPr id="3" name="Content Placeholder 2"/>
          <p:cNvSpPr>
            <a:spLocks noGrp="1"/>
          </p:cNvSpPr>
          <p:nvPr>
            <p:ph idx="1"/>
          </p:nvPr>
        </p:nvSpPr>
        <p:spPr/>
        <p:txBody>
          <a:bodyPr/>
          <a:lstStyle/>
          <a:p>
            <a:pPr marL="0" lvl="0" indent="0">
              <a:buNone/>
            </a:pPr>
            <a:r>
              <a:rPr b="1" dirty="0"/>
              <a:t>Melissa Albino Hegeman:</a:t>
            </a:r>
            <a:r>
              <a:rPr dirty="0"/>
              <a:t> melissa.albino@dec.ny.gov </a:t>
            </a:r>
            <a:endParaRPr lang="en-US" dirty="0"/>
          </a:p>
          <a:p>
            <a:pPr marL="0" lvl="0" indent="0">
              <a:buNone/>
            </a:pPr>
            <a:r>
              <a:rPr b="1" dirty="0"/>
              <a:t>Bobby Sayers:</a:t>
            </a:r>
            <a:r>
              <a:rPr dirty="0"/>
              <a:t> robert.sayers@dec.ny.gov</a:t>
            </a:r>
          </a:p>
          <a:p>
            <a:pPr marL="0" lvl="0" indent="0">
              <a:buNone/>
            </a:pPr>
            <a:endParaRPr lang="en-US" dirty="0"/>
          </a:p>
          <a:p>
            <a:pPr marL="0" lvl="0" indent="0">
              <a:buNone/>
            </a:pPr>
            <a:r>
              <a:rPr dirty="0"/>
              <a:t>Presentation slides: https://github.com/mhegeman/2024_scgis_webr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Disclaimer</a:t>
            </a:r>
          </a:p>
        </p:txBody>
      </p:sp>
      <p:sp>
        <p:nvSpPr>
          <p:cNvPr id="3" name="Content Placeholder 2"/>
          <p:cNvSpPr>
            <a:spLocks noGrp="1"/>
          </p:cNvSpPr>
          <p:nvPr>
            <p:ph idx="1"/>
          </p:nvPr>
        </p:nvSpPr>
        <p:spPr/>
        <p:txBody>
          <a:bodyPr/>
          <a:lstStyle/>
          <a:p>
            <a:pPr marL="0" lvl="0" indent="0">
              <a:buNone/>
            </a:pPr>
            <a:r>
              <a:t>The opinions represented here are our own and do not reflect NYS policy.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7650" y="508792"/>
            <a:ext cx="8610600" cy="919669"/>
          </a:xfrm>
        </p:spPr>
        <p:txBody>
          <a:bodyPr/>
          <a:lstStyle/>
          <a:p>
            <a:pPr marL="0" lvl="0" indent="0">
              <a:buNone/>
            </a:pPr>
            <a:r>
              <a:t>Who we are</a:t>
            </a:r>
          </a:p>
        </p:txBody>
      </p:sp>
      <p:sp>
        <p:nvSpPr>
          <p:cNvPr id="3" name="Content Placeholder 2"/>
          <p:cNvSpPr>
            <a:spLocks noGrp="1"/>
          </p:cNvSpPr>
          <p:nvPr>
            <p:ph sz="half" idx="1"/>
          </p:nvPr>
        </p:nvSpPr>
        <p:spPr/>
        <p:txBody>
          <a:bodyPr/>
          <a:lstStyle/>
          <a:p>
            <a:pPr lvl="0"/>
            <a:r>
              <a:rPr dirty="0"/>
              <a:t>Melissa Albino Hegeman</a:t>
            </a:r>
            <a:endParaRPr lang="en-US" dirty="0"/>
          </a:p>
          <a:p>
            <a:pPr lvl="0"/>
            <a:r>
              <a:rPr lang="en-US" dirty="0"/>
              <a:t>Bobby Sayers</a:t>
            </a:r>
            <a:br>
              <a:rPr dirty="0"/>
            </a:br>
            <a:endParaRPr dirty="0"/>
          </a:p>
        </p:txBody>
      </p:sp>
      <p:sp>
        <p:nvSpPr>
          <p:cNvPr id="4" name="Content Placeholder 3"/>
          <p:cNvSpPr>
            <a:spLocks noGrp="1"/>
          </p:cNvSpPr>
          <p:nvPr>
            <p:ph sz="half" idx="2"/>
          </p:nvPr>
        </p:nvSpPr>
        <p:spPr/>
        <p:txBody>
          <a:bodyPr/>
          <a:lstStyle/>
          <a:p>
            <a:pPr marL="342900" lvl="0" indent="-342900">
              <a:buFont typeface="Arial" panose="020B0604020202020204" pitchFamily="34" charset="0"/>
              <a:buChar char="•"/>
            </a:pPr>
            <a:r>
              <a:rPr dirty="0"/>
              <a:t>Map nerds</a:t>
            </a:r>
            <a:endParaRPr lang="en-US" dirty="0"/>
          </a:p>
          <a:p>
            <a:pPr marL="342900" lvl="0" indent="-342900">
              <a:buFont typeface="Arial" panose="020B0604020202020204" pitchFamily="34" charset="0"/>
              <a:buChar char="•"/>
            </a:pPr>
            <a:r>
              <a:rPr dirty="0"/>
              <a:t>Marine Biology/Fisheries Management</a:t>
            </a:r>
            <a:endParaRPr lang="en-US" dirty="0"/>
          </a:p>
          <a:p>
            <a:pPr marL="342900" lvl="0" indent="-342900">
              <a:buFont typeface="Arial" panose="020B0604020202020204" pitchFamily="34" charset="0"/>
              <a:buChar char="•"/>
            </a:pPr>
            <a:r>
              <a:rPr lang="en-US" dirty="0"/>
              <a:t>Esri users</a:t>
            </a:r>
          </a:p>
          <a:p>
            <a:pPr marL="342900" lvl="0" indent="-342900">
              <a:buFont typeface="Arial" panose="020B0604020202020204" pitchFamily="34" charset="0"/>
              <a:buChar char="•"/>
            </a:pPr>
            <a:r>
              <a:rPr dirty="0"/>
              <a:t>R/Python/SQL users</a:t>
            </a:r>
          </a:p>
        </p:txBody>
      </p:sp>
      <p:pic>
        <p:nvPicPr>
          <p:cNvPr id="9" name="Picture 8">
            <a:extLst>
              <a:ext uri="{FF2B5EF4-FFF2-40B4-BE49-F238E27FC236}">
                <a16:creationId xmlns:a16="http://schemas.microsoft.com/office/drawing/2014/main" id="{DCCAE808-C0F8-9418-6017-24A52AAF7411}"/>
              </a:ext>
            </a:extLst>
          </p:cNvPr>
          <p:cNvPicPr>
            <a:picLocks noChangeAspect="1"/>
          </p:cNvPicPr>
          <p:nvPr/>
        </p:nvPicPr>
        <p:blipFill>
          <a:blip r:embed="rId3"/>
          <a:stretch>
            <a:fillRect/>
          </a:stretch>
        </p:blipFill>
        <p:spPr>
          <a:xfrm>
            <a:off x="247650" y="2571750"/>
            <a:ext cx="4270222" cy="1994758"/>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DEB7A-BF44-F5F7-88A0-54ACA5072F53}"/>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5C8729DE-AA9C-B4E8-B674-834CCD00853E}"/>
              </a:ext>
            </a:extLst>
          </p:cNvPr>
          <p:cNvSpPr>
            <a:spLocks noGrp="1"/>
          </p:cNvSpPr>
          <p:nvPr>
            <p:ph idx="1"/>
          </p:nvPr>
        </p:nvSpPr>
        <p:spPr/>
        <p:txBody>
          <a:bodyPr/>
          <a:lstStyle/>
          <a:p>
            <a:pPr marL="342900" indent="-342900">
              <a:buFont typeface="Arial" panose="020B0604020202020204" pitchFamily="34" charset="0"/>
              <a:buChar char="•"/>
            </a:pPr>
            <a:r>
              <a:rPr lang="en-US" dirty="0"/>
              <a:t>Challenges and limitations of viewing spatial data with your coworkers</a:t>
            </a:r>
          </a:p>
          <a:p>
            <a:pPr marL="342900" indent="-342900">
              <a:buFont typeface="Arial" panose="020B0604020202020204" pitchFamily="34" charset="0"/>
              <a:buChar char="•"/>
            </a:pPr>
            <a:r>
              <a:rPr lang="en-US" dirty="0"/>
              <a:t>Potential solutions using open-source software to create custom apps</a:t>
            </a:r>
          </a:p>
          <a:p>
            <a:pPr marL="342900" indent="-342900">
              <a:buFont typeface="Arial" panose="020B0604020202020204" pitchFamily="34" charset="0"/>
              <a:buChar char="•"/>
            </a:pPr>
            <a:r>
              <a:rPr lang="en-US" dirty="0"/>
              <a:t>App demo</a:t>
            </a:r>
          </a:p>
          <a:p>
            <a:pPr marL="342900" indent="-342900">
              <a:buFont typeface="Arial" panose="020B0604020202020204" pitchFamily="34" charset="0"/>
              <a:buChar char="•"/>
            </a:pPr>
            <a:r>
              <a:rPr lang="en-US" dirty="0"/>
              <a:t>Summary and questions</a:t>
            </a:r>
          </a:p>
        </p:txBody>
      </p:sp>
    </p:spTree>
    <p:extLst>
      <p:ext uri="{BB962C8B-B14F-4D97-AF65-F5344CB8AC3E}">
        <p14:creationId xmlns:p14="http://schemas.microsoft.com/office/powerpoint/2010/main" val="40158243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Some Common Roadblocks</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dirty="0"/>
              <a:t>Expensive servers and hosting solutions 💰</a:t>
            </a:r>
            <a:endParaRPr lang="en-US" dirty="0"/>
          </a:p>
          <a:p>
            <a:pPr marL="342900" lvl="0" indent="-342900">
              <a:buFont typeface="Arial" panose="020B0604020202020204" pitchFamily="34" charset="0"/>
              <a:buChar char="•"/>
            </a:pPr>
            <a:r>
              <a:rPr dirty="0"/>
              <a:t>Proprietary software 💾</a:t>
            </a:r>
            <a:endParaRPr lang="en-US" dirty="0"/>
          </a:p>
          <a:p>
            <a:pPr marL="342900" lvl="0" indent="-342900">
              <a:buFont typeface="Arial" panose="020B0604020202020204" pitchFamily="34" charset="0"/>
              <a:buChar char="•"/>
            </a:pPr>
            <a:r>
              <a:rPr dirty="0"/>
              <a:t>Complex installation processes 🧩</a:t>
            </a:r>
            <a:endParaRPr lang="en-US" dirty="0"/>
          </a:p>
          <a:p>
            <a:pPr marL="342900" lvl="0" indent="-342900">
              <a:buFont typeface="Arial" panose="020B0604020202020204" pitchFamily="34" charset="0"/>
              <a:buChar char="•"/>
            </a:pPr>
            <a:r>
              <a:rPr dirty="0"/>
              <a:t>Ongoing maintenance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ssets/shiny.png"/>
          <p:cNvPicPr>
            <a:picLocks noGrp="1" noChangeAspect="1"/>
          </p:cNvPicPr>
          <p:nvPr/>
        </p:nvPicPr>
        <p:blipFill>
          <a:blip r:embed="rId3"/>
          <a:stretch>
            <a:fillRect/>
          </a:stretch>
        </p:blipFill>
        <p:spPr bwMode="auto">
          <a:xfrm>
            <a:off x="850900" y="1422400"/>
            <a:ext cx="2959100" cy="3416300"/>
          </a:xfrm>
          <a:prstGeom prst="rect">
            <a:avLst/>
          </a:prstGeom>
          <a:noFill/>
          <a:ln w="9525">
            <a:noFill/>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ssets/shiny.png"/>
          <p:cNvPicPr>
            <a:picLocks noGrp="1" noChangeAspect="1"/>
          </p:cNvPicPr>
          <p:nvPr/>
        </p:nvPicPr>
        <p:blipFill>
          <a:blip r:embed="rId3"/>
          <a:stretch>
            <a:fillRect/>
          </a:stretch>
        </p:blipFill>
        <p:spPr bwMode="auto">
          <a:xfrm>
            <a:off x="850900" y="1422400"/>
            <a:ext cx="2959100" cy="3416300"/>
          </a:xfrm>
          <a:prstGeom prst="rect">
            <a:avLst/>
          </a:prstGeom>
          <a:noFill/>
          <a:ln w="9525">
            <a:noFill/>
            <a:headEnd/>
            <a:tailEnd/>
          </a:ln>
        </p:spPr>
      </p:pic>
      <p:sp>
        <p:nvSpPr>
          <p:cNvPr id="4" name="Content Placeholder 3"/>
          <p:cNvSpPr>
            <a:spLocks noGrp="1"/>
          </p:cNvSpPr>
          <p:nvPr>
            <p:ph sz="half" idx="2"/>
          </p:nvPr>
        </p:nvSpPr>
        <p:spPr/>
        <p:txBody>
          <a:bodyPr/>
          <a:lstStyle/>
          <a:p>
            <a:pPr marL="342900" lvl="0" indent="-342900">
              <a:buFont typeface="Arial" panose="020B0604020202020204" pitchFamily="34" charset="0"/>
              <a:buChar char="•"/>
            </a:pPr>
            <a:r>
              <a:rPr dirty="0"/>
              <a:t>Web application framework</a:t>
            </a:r>
          </a:p>
          <a:p>
            <a:pPr marL="342900" lvl="0" indent="-342900">
              <a:buFont typeface="Arial" panose="020B0604020202020204" pitchFamily="34" charset="0"/>
              <a:buChar char="•"/>
            </a:pPr>
            <a:r>
              <a:rPr dirty="0"/>
              <a:t>Available in both R and Python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ssets/shiny.png"/>
          <p:cNvPicPr>
            <a:picLocks noGrp="1" noChangeAspect="1"/>
          </p:cNvPicPr>
          <p:nvPr/>
        </p:nvPicPr>
        <p:blipFill>
          <a:blip r:embed="rId3"/>
          <a:stretch>
            <a:fillRect/>
          </a:stretch>
        </p:blipFill>
        <p:spPr bwMode="auto">
          <a:xfrm>
            <a:off x="850900" y="1422400"/>
            <a:ext cx="2959100" cy="3416300"/>
          </a:xfrm>
          <a:prstGeom prst="rect">
            <a:avLst/>
          </a:prstGeom>
          <a:noFill/>
          <a:ln w="9525">
            <a:noFill/>
            <a:headEnd/>
            <a:tailEnd/>
          </a:ln>
        </p:spPr>
      </p:pic>
      <p:sp>
        <p:nvSpPr>
          <p:cNvPr id="4" name="Content Placeholder 3"/>
          <p:cNvSpPr>
            <a:spLocks noGrp="1"/>
          </p:cNvSpPr>
          <p:nvPr>
            <p:ph sz="half" idx="2"/>
          </p:nvPr>
        </p:nvSpPr>
        <p:spPr/>
        <p:txBody>
          <a:bodyPr/>
          <a:lstStyle/>
          <a:p>
            <a:pPr marL="342900" lvl="0" indent="-342900">
              <a:buFont typeface="Arial" panose="020B0604020202020204" pitchFamily="34" charset="0"/>
              <a:buChar char="•"/>
            </a:pPr>
            <a:r>
              <a:rPr dirty="0"/>
              <a:t>Web application framework</a:t>
            </a:r>
          </a:p>
          <a:p>
            <a:pPr marL="342900" lvl="0" indent="-342900">
              <a:buFont typeface="Arial" panose="020B0604020202020204" pitchFamily="34" charset="0"/>
              <a:buChar char="•"/>
            </a:pPr>
            <a:r>
              <a:rPr dirty="0"/>
              <a:t>Available in both R and Python  </a:t>
            </a:r>
          </a:p>
        </p:txBody>
      </p:sp>
      <p:pic>
        <p:nvPicPr>
          <p:cNvPr id="5" name="Picture 4" descr="A picture containing shape&#10;&#10;Description automatically generated">
            <a:extLst>
              <a:ext uri="{FF2B5EF4-FFF2-40B4-BE49-F238E27FC236}">
                <a16:creationId xmlns:a16="http://schemas.microsoft.com/office/drawing/2014/main" id="{6E35C720-D6E8-941B-D6AB-E1CB53660DBF}"/>
              </a:ext>
            </a:extLst>
          </p:cNvPr>
          <p:cNvPicPr>
            <a:picLocks noChangeAspect="1"/>
          </p:cNvPicPr>
          <p:nvPr/>
        </p:nvPicPr>
        <p:blipFill>
          <a:blip r:embed="rId4"/>
          <a:stretch>
            <a:fillRect/>
          </a:stretch>
        </p:blipFill>
        <p:spPr>
          <a:xfrm>
            <a:off x="5832071" y="2785081"/>
            <a:ext cx="2278732" cy="812368"/>
          </a:xfrm>
          <a:prstGeom prst="rect">
            <a:avLst/>
          </a:prstGeom>
        </p:spPr>
      </p:pic>
      <p:pic>
        <p:nvPicPr>
          <p:cNvPr id="7" name="Picture 6" descr="Logo&#10;&#10;Description automatically generated">
            <a:extLst>
              <a:ext uri="{FF2B5EF4-FFF2-40B4-BE49-F238E27FC236}">
                <a16:creationId xmlns:a16="http://schemas.microsoft.com/office/drawing/2014/main" id="{852DB209-BE61-1968-B841-C462BDE87E77}"/>
              </a:ext>
            </a:extLst>
          </p:cNvPr>
          <p:cNvPicPr>
            <a:picLocks noChangeAspect="1"/>
          </p:cNvPicPr>
          <p:nvPr/>
        </p:nvPicPr>
        <p:blipFill>
          <a:blip r:embed="rId5"/>
          <a:stretch>
            <a:fillRect/>
          </a:stretch>
        </p:blipFill>
        <p:spPr>
          <a:xfrm>
            <a:off x="4719901" y="3191265"/>
            <a:ext cx="1637437" cy="1890749"/>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Web Assembly</a:t>
            </a:r>
          </a:p>
        </p:txBody>
      </p:sp>
      <p:sp>
        <p:nvSpPr>
          <p:cNvPr id="3" name="Content Placeholder 2"/>
          <p:cNvSpPr>
            <a:spLocks noGrp="1"/>
          </p:cNvSpPr>
          <p:nvPr>
            <p:ph idx="1"/>
          </p:nvPr>
        </p:nvSpPr>
        <p:spPr/>
        <p:txBody>
          <a:bodyPr/>
          <a:lstStyle/>
          <a:p>
            <a:pPr marL="342900" lvl="0" indent="-342900">
              <a:buFont typeface="Arial" panose="020B0604020202020204" pitchFamily="34" charset="0"/>
              <a:buChar char="•"/>
            </a:pPr>
            <a:r>
              <a:rPr lang="en-US" dirty="0"/>
              <a:t>Enables</a:t>
            </a:r>
            <a:r>
              <a:rPr dirty="0"/>
              <a:t> code written in other languages to run in web browsers</a:t>
            </a:r>
          </a:p>
          <a:p>
            <a:pPr marL="342900" lvl="0" indent="-342900">
              <a:buFont typeface="Arial" panose="020B0604020202020204" pitchFamily="34" charset="0"/>
              <a:buChar char="•"/>
            </a:pPr>
            <a:r>
              <a:rPr lang="en-US" dirty="0"/>
              <a:t>Allows n</a:t>
            </a:r>
            <a:r>
              <a:rPr dirty="0"/>
              <a:t>ear-native performance</a:t>
            </a:r>
          </a:p>
          <a:p>
            <a:pPr marL="342900" lvl="0" indent="-342900">
              <a:buFont typeface="Arial" panose="020B0604020202020204" pitchFamily="34" charset="0"/>
              <a:buChar char="•"/>
            </a:pPr>
            <a:r>
              <a:rPr dirty="0"/>
              <a:t>Runs in a secure sandbox</a:t>
            </a:r>
          </a:p>
          <a:p>
            <a:pPr marL="342900" lvl="0" indent="-342900">
              <a:buFont typeface="Arial" panose="020B0604020202020204" pitchFamily="34" charset="0"/>
              <a:buChar char="•"/>
            </a:pPr>
            <a:r>
              <a:rPr lang="en-US" dirty="0"/>
              <a:t>Permits</a:t>
            </a:r>
            <a:r>
              <a:rPr dirty="0"/>
              <a:t> R and Python applications</a:t>
            </a:r>
            <a:r>
              <a:rPr lang="en-US" dirty="0"/>
              <a:t> to run </a:t>
            </a:r>
            <a:r>
              <a:rPr dirty="0"/>
              <a:t>without a server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_16x9_dark-dec_identifier.potx" id="{650A7D63-034E-4280-B9E9-C2486E0B5E82}" vid="{1D4D86D1-7F40-470D-A77B-6F1E9B7DDAC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1211</Words>
  <Application>Microsoft Office PowerPoint</Application>
  <PresentationFormat>On-screen Show (16:9)</PresentationFormat>
  <Paragraphs>118</Paragraphs>
  <Slides>18</Slides>
  <Notes>13</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Shiny Happy People Sharing Geospatial Data</vt:lpstr>
      <vt:lpstr>Disclaimer</vt:lpstr>
      <vt:lpstr>Who we are</vt:lpstr>
      <vt:lpstr>Overview</vt:lpstr>
      <vt:lpstr>Some Common Roadblocks</vt:lpstr>
      <vt:lpstr>PowerPoint Presentation</vt:lpstr>
      <vt:lpstr>PowerPoint Presentation</vt:lpstr>
      <vt:lpstr>PowerPoint Presentation</vt:lpstr>
      <vt:lpstr>Web Assembly</vt:lpstr>
      <vt:lpstr>The Challenge</vt:lpstr>
      <vt:lpstr>Free and Open-Source Options</vt:lpstr>
      <vt:lpstr>Shinylive</vt:lpstr>
      <vt:lpstr>Requirements</vt:lpstr>
      <vt:lpstr>The App</vt:lpstr>
      <vt:lpstr>Demo</vt:lpstr>
      <vt:lpstr>Results</vt:lpstr>
      <vt:lpstr>Next Steps</vt:lpstr>
      <vt:lpstr>Questions?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
  <TotalTime>15</TotalTime>
  <Words>52</Words>
  <Application>Microsoft Office PowerPoint</Application>
  <PresentationFormat>On-screen Show (16:9)</PresentationFormat>
  <Paragraphs>16</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Wingdings</vt:lpstr>
      <vt:lpstr>Office Theme</vt:lpstr>
      <vt:lpstr>Master Title – Arial Bold</vt:lpstr>
      <vt:lpstr>Slide Heading – Arial Bold</vt:lpstr>
      <vt:lpstr>Section Title – Arial Bold</vt:lpstr>
      <vt:lpstr>Slide Heading – Arial Bold</vt:lpstr>
      <vt:lpstr>Thank You</vt:lpstr>
    </vt:vector>
  </TitlesOfParts>
  <Company>NYSDEC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Shiny Happy People Sharing Geospatial Data</dc:title>
  <dc:creator>Bobby Sayers and Melissa Albino Hegeman</dc:creator>
  <cp:keywords/>
  <cp:lastModifiedBy>Albino, Melissa A (DEC)</cp:lastModifiedBy>
  <cp:revision>4</cp:revision>
  <dcterms:created xsi:type="dcterms:W3CDTF">2024-09-03T19:52:00Z</dcterms:created>
  <dcterms:modified xsi:type="dcterms:W3CDTF">2024-09-04T08:35:14Z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2024-09-06</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